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סגנון ביניים 4 - הדגשה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09" d="100"/>
          <a:sy n="109" d="100"/>
        </p:scale>
        <p:origin x="-17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BBB45-D79C-45AA-A787-BD9228175D28}" type="datetimeFigureOut">
              <a:rPr lang="he-IL" smtClean="0"/>
              <a:pPr/>
              <a:t>י"ד/אלול/תש"פ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B7A0-09C1-447E-8255-3FB1D97FD60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BBB45-D79C-45AA-A787-BD9228175D28}" type="datetimeFigureOut">
              <a:rPr lang="he-IL" smtClean="0"/>
              <a:pPr/>
              <a:t>י"ד/אלול/תש"פ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B7A0-09C1-447E-8255-3FB1D97FD60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BBB45-D79C-45AA-A787-BD9228175D28}" type="datetimeFigureOut">
              <a:rPr lang="he-IL" smtClean="0"/>
              <a:pPr/>
              <a:t>י"ד/אלול/תש"פ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B7A0-09C1-447E-8255-3FB1D97FD60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BBB45-D79C-45AA-A787-BD9228175D28}" type="datetimeFigureOut">
              <a:rPr lang="he-IL" smtClean="0"/>
              <a:pPr/>
              <a:t>י"ד/אלול/תש"פ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B7A0-09C1-447E-8255-3FB1D97FD60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BBB45-D79C-45AA-A787-BD9228175D28}" type="datetimeFigureOut">
              <a:rPr lang="he-IL" smtClean="0"/>
              <a:pPr/>
              <a:t>י"ד/אלול/תש"פ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B7A0-09C1-447E-8255-3FB1D97FD60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BBB45-D79C-45AA-A787-BD9228175D28}" type="datetimeFigureOut">
              <a:rPr lang="he-IL" smtClean="0"/>
              <a:pPr/>
              <a:t>י"ד/אלול/תש"פ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B7A0-09C1-447E-8255-3FB1D97FD60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BBB45-D79C-45AA-A787-BD9228175D28}" type="datetimeFigureOut">
              <a:rPr lang="he-IL" smtClean="0"/>
              <a:pPr/>
              <a:t>י"ד/אלול/תש"פ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B7A0-09C1-447E-8255-3FB1D97FD60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BBB45-D79C-45AA-A787-BD9228175D28}" type="datetimeFigureOut">
              <a:rPr lang="he-IL" smtClean="0"/>
              <a:pPr/>
              <a:t>י"ד/אלול/תש"פ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B7A0-09C1-447E-8255-3FB1D97FD60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BBB45-D79C-45AA-A787-BD9228175D28}" type="datetimeFigureOut">
              <a:rPr lang="he-IL" smtClean="0"/>
              <a:pPr/>
              <a:t>י"ד/אלול/תש"פ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B7A0-09C1-447E-8255-3FB1D97FD60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BBB45-D79C-45AA-A787-BD9228175D28}" type="datetimeFigureOut">
              <a:rPr lang="he-IL" smtClean="0"/>
              <a:pPr/>
              <a:t>י"ד/אלול/תש"פ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B7A0-09C1-447E-8255-3FB1D97FD60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BBB45-D79C-45AA-A787-BD9228175D28}" type="datetimeFigureOut">
              <a:rPr lang="he-IL" smtClean="0"/>
              <a:pPr/>
              <a:t>י"ד/אלול/תש"פ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B7A0-09C1-447E-8255-3FB1D97FD60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BBB45-D79C-45AA-A787-BD9228175D28}" type="datetimeFigureOut">
              <a:rPr lang="he-IL" smtClean="0"/>
              <a:pPr/>
              <a:t>י"ד/אלול/תש"פ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FB7A0-09C1-447E-8255-3FB1D97FD601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6400800" cy="576064"/>
          </a:xfrm>
        </p:spPr>
        <p:txBody>
          <a:bodyPr>
            <a:normAutofit lnSpcReduction="10000"/>
          </a:bodyPr>
          <a:lstStyle/>
          <a:p>
            <a:r>
              <a:rPr lang="he-IL" b="1" dirty="0" smtClean="0">
                <a:solidFill>
                  <a:srgbClr val="FF0000"/>
                </a:solidFill>
              </a:rPr>
              <a:t>ממה מורכב ציון הבגרות?</a:t>
            </a:r>
            <a:endParaRPr lang="he-IL" b="1" dirty="0">
              <a:solidFill>
                <a:srgbClr val="FF0000"/>
              </a:solidFill>
            </a:endParaRPr>
          </a:p>
        </p:txBody>
      </p:sp>
      <p:sp>
        <p:nvSpPr>
          <p:cNvPr id="24" name="כותרת 1"/>
          <p:cNvSpPr txBox="1">
            <a:spLocks/>
          </p:cNvSpPr>
          <p:nvPr/>
        </p:nvSpPr>
        <p:spPr>
          <a:xfrm>
            <a:off x="755576" y="260648"/>
            <a:ext cx="7772400" cy="36004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n-cs"/>
              </a:rPr>
              <a:t>שכבה י' תשפ"א</a:t>
            </a:r>
            <a:endParaRPr kumimoji="0" lang="he-IL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n-cs"/>
            </a:endParaRPr>
          </a:p>
        </p:txBody>
      </p:sp>
      <p:grpSp>
        <p:nvGrpSpPr>
          <p:cNvPr id="33" name="קבוצה 32"/>
          <p:cNvGrpSpPr/>
          <p:nvPr/>
        </p:nvGrpSpPr>
        <p:grpSpPr>
          <a:xfrm>
            <a:off x="477259" y="2780928"/>
            <a:ext cx="7407109" cy="3960440"/>
            <a:chOff x="477259" y="2780928"/>
            <a:chExt cx="7407109" cy="3960440"/>
          </a:xfrm>
        </p:grpSpPr>
        <p:grpSp>
          <p:nvGrpSpPr>
            <p:cNvPr id="30" name="קבוצה 29"/>
            <p:cNvGrpSpPr/>
            <p:nvPr/>
          </p:nvGrpSpPr>
          <p:grpSpPr>
            <a:xfrm>
              <a:off x="4572000" y="2780928"/>
              <a:ext cx="3312368" cy="2673908"/>
              <a:chOff x="4572000" y="2030270"/>
              <a:chExt cx="3312368" cy="1686962"/>
            </a:xfrm>
          </p:grpSpPr>
          <p:sp>
            <p:nvSpPr>
              <p:cNvPr id="17" name="צלב 16"/>
              <p:cNvSpPr/>
              <p:nvPr/>
            </p:nvSpPr>
            <p:spPr>
              <a:xfrm>
                <a:off x="4572000" y="2174286"/>
                <a:ext cx="432048" cy="432048"/>
              </a:xfrm>
              <a:prstGeom prst="plus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000"/>
              </a:p>
            </p:txBody>
          </p:sp>
          <p:grpSp>
            <p:nvGrpSpPr>
              <p:cNvPr id="29" name="קבוצה 28"/>
              <p:cNvGrpSpPr/>
              <p:nvPr/>
            </p:nvGrpSpPr>
            <p:grpSpPr>
              <a:xfrm>
                <a:off x="5364088" y="2030270"/>
                <a:ext cx="2520280" cy="1686962"/>
                <a:chOff x="5364088" y="2030270"/>
                <a:chExt cx="2520280" cy="1686962"/>
              </a:xfrm>
            </p:grpSpPr>
            <p:grpSp>
              <p:nvGrpSpPr>
                <p:cNvPr id="13" name="קבוצה 17"/>
                <p:cNvGrpSpPr/>
                <p:nvPr/>
              </p:nvGrpSpPr>
              <p:grpSpPr>
                <a:xfrm>
                  <a:off x="5364088" y="2030270"/>
                  <a:ext cx="2520280" cy="770602"/>
                  <a:chOff x="899592" y="1268760"/>
                  <a:chExt cx="2520280" cy="770602"/>
                </a:xfrm>
              </p:grpSpPr>
              <p:sp>
                <p:nvSpPr>
                  <p:cNvPr id="5" name="מלבן מעוגל 4"/>
                  <p:cNvSpPr/>
                  <p:nvPr/>
                </p:nvSpPr>
                <p:spPr>
                  <a:xfrm>
                    <a:off x="899592" y="1268760"/>
                    <a:ext cx="2520280" cy="720080"/>
                  </a:xfrm>
                  <a:prstGeom prst="roundRect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he-IL" sz="2000"/>
                  </a:p>
                </p:txBody>
              </p:sp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1043608" y="1331476"/>
                    <a:ext cx="2304256" cy="707886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pPr algn="ctr"/>
                    <a:r>
                      <a:rPr lang="he-IL" sz="2000" dirty="0" smtClean="0">
                        <a:solidFill>
                          <a:srgbClr val="0070C0"/>
                        </a:solidFill>
                      </a:rPr>
                      <a:t>30% הערכה חלופית</a:t>
                    </a:r>
                  </a:p>
                  <a:p>
                    <a:pPr algn="ctr"/>
                    <a:r>
                      <a:rPr lang="he-IL" sz="2000" dirty="0"/>
                      <a:t>(תוצרים </a:t>
                    </a:r>
                    <a:r>
                      <a:rPr lang="he-IL" sz="2000" dirty="0" smtClean="0"/>
                      <a:t>בתלקיט)</a:t>
                    </a:r>
                    <a:endParaRPr lang="he-IL" sz="2000" dirty="0"/>
                  </a:p>
                </p:txBody>
              </p:sp>
            </p:grpSp>
            <p:sp>
              <p:nvSpPr>
                <p:cNvPr id="27" name="חץ למטה 26"/>
                <p:cNvSpPr/>
                <p:nvPr/>
              </p:nvSpPr>
              <p:spPr>
                <a:xfrm>
                  <a:off x="6372200" y="2750350"/>
                  <a:ext cx="504056" cy="504056"/>
                </a:xfrm>
                <a:prstGeom prst="down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 sz="2000" dirty="0"/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5724128" y="3317122"/>
                  <a:ext cx="1872208" cy="40011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he-IL" sz="2000" dirty="0" smtClean="0"/>
                    <a:t>תשפ"א</a:t>
                  </a:r>
                  <a:endParaRPr lang="he-IL" sz="2000" dirty="0"/>
                </a:p>
              </p:txBody>
            </p:sp>
          </p:grpSp>
        </p:grpSp>
        <p:grpSp>
          <p:nvGrpSpPr>
            <p:cNvPr id="31" name="קבוצה 30"/>
            <p:cNvGrpSpPr/>
            <p:nvPr/>
          </p:nvGrpSpPr>
          <p:grpSpPr>
            <a:xfrm>
              <a:off x="477259" y="2780928"/>
              <a:ext cx="3734701" cy="3960440"/>
              <a:chOff x="477259" y="2030270"/>
              <a:chExt cx="3734701" cy="2498632"/>
            </a:xfrm>
          </p:grpSpPr>
          <p:grpSp>
            <p:nvGrpSpPr>
              <p:cNvPr id="18" name="קבוצה 18"/>
              <p:cNvGrpSpPr/>
              <p:nvPr/>
            </p:nvGrpSpPr>
            <p:grpSpPr>
              <a:xfrm>
                <a:off x="1403648" y="2030270"/>
                <a:ext cx="2808312" cy="792088"/>
                <a:chOff x="5076056" y="1268760"/>
                <a:chExt cx="2808312" cy="792088"/>
              </a:xfrm>
            </p:grpSpPr>
            <p:sp>
              <p:nvSpPr>
                <p:cNvPr id="4" name="מלבן מעוגל 3"/>
                <p:cNvSpPr/>
                <p:nvPr/>
              </p:nvSpPr>
              <p:spPr>
                <a:xfrm>
                  <a:off x="5076056" y="1268760"/>
                  <a:ext cx="2808312" cy="792088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 sz="2000"/>
                </a:p>
              </p:txBody>
            </p:sp>
            <p:sp>
              <p:nvSpPr>
                <p:cNvPr id="7" name="TextBox 6"/>
                <p:cNvSpPr txBox="1"/>
                <p:nvPr/>
              </p:nvSpPr>
              <p:spPr>
                <a:xfrm>
                  <a:off x="5076056" y="1340768"/>
                  <a:ext cx="2808312" cy="626551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he-IL" sz="2000" dirty="0">
                      <a:solidFill>
                        <a:srgbClr val="0070C0"/>
                      </a:solidFill>
                    </a:rPr>
                    <a:t>70% בחינה </a:t>
                  </a:r>
                  <a:r>
                    <a:rPr lang="he-IL" sz="2000" dirty="0" smtClean="0">
                      <a:solidFill>
                        <a:srgbClr val="0070C0"/>
                      </a:solidFill>
                    </a:rPr>
                    <a:t>חיצונית</a:t>
                  </a:r>
                </a:p>
                <a:p>
                  <a:pPr algn="ctr"/>
                  <a:r>
                    <a:rPr lang="he-IL" sz="2000" dirty="0" smtClean="0"/>
                    <a:t>(70% הבחינה בפועל </a:t>
                  </a:r>
                </a:p>
                <a:p>
                  <a:pPr algn="ctr"/>
                  <a:r>
                    <a:rPr lang="he-IL" sz="2000" dirty="0" smtClean="0"/>
                    <a:t>+ 30% מגן)</a:t>
                  </a:r>
                  <a:endParaRPr lang="he-IL" sz="2000" dirty="0"/>
                </a:p>
              </p:txBody>
            </p:sp>
          </p:grpSp>
          <p:sp>
            <p:nvSpPr>
              <p:cNvPr id="20" name="חץ למטה 19"/>
              <p:cNvSpPr/>
              <p:nvPr/>
            </p:nvSpPr>
            <p:spPr>
              <a:xfrm>
                <a:off x="2483768" y="2831650"/>
                <a:ext cx="504056" cy="504056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000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835696" y="3398422"/>
                <a:ext cx="1872208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he-IL" sz="2000" dirty="0" smtClean="0"/>
                  <a:t>תשפ"ב</a:t>
                </a:r>
              </a:p>
            </p:txBody>
          </p:sp>
          <p:grpSp>
            <p:nvGrpSpPr>
              <p:cNvPr id="26" name="קבוצה 25"/>
              <p:cNvGrpSpPr/>
              <p:nvPr/>
            </p:nvGrpSpPr>
            <p:grpSpPr>
              <a:xfrm>
                <a:off x="477259" y="3624160"/>
                <a:ext cx="2520651" cy="904742"/>
                <a:chOff x="365898" y="3167810"/>
                <a:chExt cx="2520651" cy="904742"/>
              </a:xfrm>
            </p:grpSpPr>
            <p:sp>
              <p:nvSpPr>
                <p:cNvPr id="23" name="הסבר ענן 22"/>
                <p:cNvSpPr/>
                <p:nvPr/>
              </p:nvSpPr>
              <p:spPr>
                <a:xfrm rot="12102992">
                  <a:off x="365898" y="3167810"/>
                  <a:ext cx="2520651" cy="692944"/>
                </a:xfrm>
                <a:prstGeom prst="cloudCallou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 sz="2000"/>
                </a:p>
              </p:txBody>
            </p:sp>
            <p:sp>
              <p:nvSpPr>
                <p:cNvPr id="25" name="TextBox 24"/>
                <p:cNvSpPr txBox="1"/>
                <p:nvPr/>
              </p:nvSpPr>
              <p:spPr>
                <a:xfrm rot="1303178">
                  <a:off x="697117" y="3364666"/>
                  <a:ext cx="1872208" cy="707886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he-IL" sz="2000" dirty="0" smtClean="0"/>
                    <a:t>אם נספיק, נתחיל כבר השנה...</a:t>
                  </a:r>
                  <a:endParaRPr lang="he-IL" sz="2000" dirty="0"/>
                </a:p>
              </p:txBody>
            </p:sp>
          </p:grpSp>
        </p:grpSp>
      </p:grpSp>
      <p:sp>
        <p:nvSpPr>
          <p:cNvPr id="28" name="כותרת משנה 2"/>
          <p:cNvSpPr txBox="1">
            <a:spLocks/>
          </p:cNvSpPr>
          <p:nvPr/>
        </p:nvSpPr>
        <p:spPr>
          <a:xfrm>
            <a:off x="611560" y="764704"/>
            <a:ext cx="7920880" cy="144016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lang="he-IL" sz="2000" dirty="0" smtClean="0"/>
              <a:t>תלמידי השכבה </a:t>
            </a:r>
            <a:r>
              <a:rPr lang="he-IL" sz="2000" dirty="0" smtClean="0"/>
              <a:t>ילמדו השנה לקראת הבגרות, שתיערך בסוף שנת יא' שלהם (כלומר, בסיום שנה"ל תשפ"ב)</a:t>
            </a:r>
            <a:r>
              <a:rPr lang="he-IL" sz="2000" dirty="0" smtClean="0"/>
              <a:t>. </a:t>
            </a:r>
            <a:endParaRPr lang="he-IL" sz="2000" dirty="0" smtClean="0"/>
          </a:p>
          <a:p>
            <a:pPr lvl="0" algn="just">
              <a:spcBef>
                <a:spcPct val="20000"/>
              </a:spcBef>
            </a:pPr>
            <a:r>
              <a:rPr lang="he-IL" sz="2000" dirty="0" smtClean="0"/>
              <a:t>אנו נתמקד השנה </a:t>
            </a:r>
            <a:r>
              <a:rPr lang="he-IL" sz="2000" dirty="0" smtClean="0"/>
              <a:t>בלמידת הערכה חלופית, המהווה 30% מהציון הסופי בתעודת הבגרות. </a:t>
            </a:r>
            <a:endParaRPr lang="he-IL" sz="2000" dirty="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כותרת 1"/>
          <p:cNvSpPr txBox="1">
            <a:spLocks/>
          </p:cNvSpPr>
          <p:nvPr/>
        </p:nvSpPr>
        <p:spPr>
          <a:xfrm>
            <a:off x="755576" y="260648"/>
            <a:ext cx="7772400" cy="36004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n-cs"/>
              </a:rPr>
              <a:t>שכבה י' תשפ"א</a:t>
            </a:r>
            <a:endParaRPr kumimoji="0" lang="he-IL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n-cs"/>
            </a:endParaRPr>
          </a:p>
        </p:txBody>
      </p:sp>
      <p:sp>
        <p:nvSpPr>
          <p:cNvPr id="27" name="חץ למטה 26"/>
          <p:cNvSpPr/>
          <p:nvPr/>
        </p:nvSpPr>
        <p:spPr>
          <a:xfrm>
            <a:off x="4427984" y="1700808"/>
            <a:ext cx="504056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grpSp>
        <p:nvGrpSpPr>
          <p:cNvPr id="18" name="קבוצה 17"/>
          <p:cNvGrpSpPr/>
          <p:nvPr/>
        </p:nvGrpSpPr>
        <p:grpSpPr>
          <a:xfrm>
            <a:off x="971600" y="2492896"/>
            <a:ext cx="7344816" cy="3528392"/>
            <a:chOff x="971600" y="2636912"/>
            <a:chExt cx="7344816" cy="3384376"/>
          </a:xfrm>
        </p:grpSpPr>
        <p:grpSp>
          <p:nvGrpSpPr>
            <p:cNvPr id="9" name="קבוצה 27"/>
            <p:cNvGrpSpPr/>
            <p:nvPr/>
          </p:nvGrpSpPr>
          <p:grpSpPr>
            <a:xfrm>
              <a:off x="1043608" y="2636912"/>
              <a:ext cx="7272808" cy="3384376"/>
              <a:chOff x="3563888" y="2852936"/>
              <a:chExt cx="4680520" cy="3110164"/>
            </a:xfrm>
          </p:grpSpPr>
          <p:sp>
            <p:nvSpPr>
              <p:cNvPr id="14" name="מלבן מעוגל 13"/>
              <p:cNvSpPr/>
              <p:nvPr/>
            </p:nvSpPr>
            <p:spPr>
              <a:xfrm>
                <a:off x="3563888" y="2852936"/>
                <a:ext cx="4680520" cy="3110164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endParaRPr lang="he-IL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3683902" y="2979881"/>
                <a:ext cx="4440493" cy="288496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dirty="0" smtClean="0">
                    <a:solidFill>
                      <a:srgbClr val="FF0000"/>
                    </a:solidFill>
                  </a:rPr>
                  <a:t>סיפור קצר:</a:t>
                </a:r>
              </a:p>
              <a:p>
                <a:r>
                  <a:rPr lang="he-IL" dirty="0" smtClean="0"/>
                  <a:t>צפירה/ אתגר קרת</a:t>
                </a:r>
              </a:p>
              <a:p>
                <a:r>
                  <a:rPr lang="he-IL" dirty="0" smtClean="0"/>
                  <a:t>תפוחים מן המדבר/ סביון </a:t>
                </a:r>
                <a:r>
                  <a:rPr lang="he-IL" dirty="0" err="1" smtClean="0"/>
                  <a:t>ליברכט</a:t>
                </a:r>
                <a:endParaRPr lang="he-IL" dirty="0" smtClean="0"/>
              </a:p>
              <a:p>
                <a:r>
                  <a:rPr lang="he-IL" dirty="0" smtClean="0"/>
                  <a:t>מולטי סיסטמס/ יואב </a:t>
                </a:r>
                <a:r>
                  <a:rPr lang="he-IL" dirty="0" err="1" smtClean="0"/>
                  <a:t>כ"ץ</a:t>
                </a:r>
                <a:endParaRPr lang="he-IL" dirty="0" smtClean="0">
                  <a:solidFill>
                    <a:srgbClr val="FF0000"/>
                  </a:solidFill>
                </a:endParaRPr>
              </a:p>
              <a:p>
                <a:endParaRPr lang="he-IL" dirty="0" smtClean="0">
                  <a:solidFill>
                    <a:srgbClr val="FF0000"/>
                  </a:solidFill>
                </a:endParaRPr>
              </a:p>
              <a:p>
                <a:r>
                  <a:rPr lang="he-IL" dirty="0" smtClean="0">
                    <a:solidFill>
                      <a:srgbClr val="FF0000"/>
                    </a:solidFill>
                  </a:rPr>
                  <a:t>שירה: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:r>
                  <a:rPr lang="he-IL" dirty="0" err="1" smtClean="0">
                    <a:solidFill>
                      <a:srgbClr val="FF0000"/>
                    </a:solidFill>
                  </a:rPr>
                  <a:t>תימת</a:t>
                </a:r>
                <a:r>
                  <a:rPr lang="he-IL" dirty="0" smtClean="0">
                    <a:solidFill>
                      <a:srgbClr val="FF0000"/>
                    </a:solidFill>
                  </a:rPr>
                  <a:t> האהבה:</a:t>
                </a:r>
              </a:p>
              <a:p>
                <a:r>
                  <a:rPr lang="he-IL" dirty="0" smtClean="0"/>
                  <a:t>עטור מצחך/ אברהם חלפי</a:t>
                </a:r>
              </a:p>
              <a:p>
                <a:r>
                  <a:rPr lang="he-IL" dirty="0" smtClean="0"/>
                  <a:t>כאשר היית פה/ זלדה</a:t>
                </a:r>
              </a:p>
              <a:p>
                <a:r>
                  <a:rPr lang="he-IL" dirty="0" err="1" smtClean="0"/>
                  <a:t>כשצלצת</a:t>
                </a:r>
                <a:r>
                  <a:rPr lang="he-IL" dirty="0" smtClean="0"/>
                  <a:t> רעד קולך/ נתן זך</a:t>
                </a:r>
              </a:p>
              <a:p>
                <a:r>
                  <a:rPr lang="he-IL" dirty="0" smtClean="0"/>
                  <a:t>שיר לאוהבים הנבונים/ נתן זך</a:t>
                </a:r>
              </a:p>
              <a:p>
                <a:r>
                  <a:rPr lang="he-IL" dirty="0" smtClean="0"/>
                  <a:t>בעיות אישיות/ דוד אבידן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971600" y="3413899"/>
              <a:ext cx="3528392" cy="249299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 smtClean="0">
                  <a:solidFill>
                    <a:srgbClr val="FF0000"/>
                  </a:solidFill>
                </a:rPr>
                <a:t>ספרי </a:t>
              </a:r>
              <a:r>
                <a:rPr lang="he-IL" dirty="0" smtClean="0">
                  <a:solidFill>
                    <a:srgbClr val="FF0000"/>
                  </a:solidFill>
                </a:rPr>
                <a:t>קריאה</a:t>
              </a:r>
              <a:r>
                <a:rPr lang="he-IL" sz="1500" dirty="0" smtClean="0"/>
                <a:t>*</a:t>
              </a:r>
              <a:r>
                <a:rPr lang="he-IL" dirty="0" smtClean="0">
                  <a:solidFill>
                    <a:srgbClr val="FF0000"/>
                  </a:solidFill>
                </a:rPr>
                <a:t>:</a:t>
              </a:r>
              <a:endParaRPr lang="he-IL" dirty="0" smtClean="0">
                <a:solidFill>
                  <a:srgbClr val="FF0000"/>
                </a:solidFill>
              </a:endParaRPr>
            </a:p>
            <a:p>
              <a:r>
                <a:rPr lang="he-IL" dirty="0" smtClean="0"/>
                <a:t>חצוצרה בואדי/ סמי מיכאל</a:t>
              </a:r>
            </a:p>
            <a:p>
              <a:r>
                <a:rPr lang="he-IL" b="1" dirty="0" smtClean="0"/>
                <a:t>או</a:t>
              </a:r>
              <a:r>
                <a:rPr lang="he-IL" dirty="0" smtClean="0"/>
                <a:t> כל החיים לפניו/ </a:t>
              </a:r>
              <a:r>
                <a:rPr lang="he-IL" dirty="0" err="1" smtClean="0"/>
                <a:t>אמיל</a:t>
              </a:r>
              <a:r>
                <a:rPr lang="he-IL" dirty="0" smtClean="0"/>
                <a:t> </a:t>
              </a:r>
              <a:r>
                <a:rPr lang="he-IL" dirty="0" err="1" smtClean="0"/>
                <a:t>אז'אר</a:t>
              </a:r>
              <a:endParaRPr lang="he-IL" dirty="0" smtClean="0"/>
            </a:p>
            <a:p>
              <a:r>
                <a:rPr lang="he-IL" b="1" dirty="0" smtClean="0"/>
                <a:t>או </a:t>
              </a:r>
              <a:r>
                <a:rPr lang="he-IL" dirty="0" smtClean="0"/>
                <a:t>בעל זבוב/ ויליאם </a:t>
              </a:r>
              <a:r>
                <a:rPr lang="he-IL" dirty="0" err="1" smtClean="0"/>
                <a:t>גולדינג</a:t>
              </a:r>
              <a:endParaRPr lang="he-IL" dirty="0" smtClean="0"/>
            </a:p>
            <a:p>
              <a:r>
                <a:rPr lang="he-IL" b="1" dirty="0" smtClean="0"/>
                <a:t>או</a:t>
              </a:r>
              <a:r>
                <a:rPr lang="he-IL" dirty="0" smtClean="0"/>
                <a:t> ללכת בדרכך/ </a:t>
              </a:r>
              <a:r>
                <a:rPr lang="he-IL" dirty="0" err="1" smtClean="0"/>
                <a:t>ג'וג'ו</a:t>
              </a:r>
              <a:r>
                <a:rPr lang="he-IL" dirty="0" smtClean="0"/>
                <a:t> </a:t>
              </a:r>
              <a:r>
                <a:rPr lang="he-IL" dirty="0" err="1" smtClean="0"/>
                <a:t>מויס</a:t>
              </a:r>
              <a:endParaRPr lang="he-IL" dirty="0" smtClean="0"/>
            </a:p>
            <a:p>
              <a:r>
                <a:rPr lang="he-IL" b="1" dirty="0" smtClean="0"/>
                <a:t>או </a:t>
              </a:r>
              <a:r>
                <a:rPr lang="he-IL" dirty="0" err="1" smtClean="0"/>
                <a:t>התפסן</a:t>
              </a:r>
              <a:r>
                <a:rPr lang="he-IL" dirty="0" smtClean="0"/>
                <a:t> בשדה השיפון/ ג'.ד. </a:t>
              </a:r>
              <a:r>
                <a:rPr lang="he-IL" dirty="0" err="1" smtClean="0"/>
                <a:t>סלינג'ר</a:t>
              </a:r>
              <a:endParaRPr lang="he-IL" dirty="0" smtClean="0"/>
            </a:p>
            <a:p>
              <a:r>
                <a:rPr lang="he-IL" b="1" dirty="0" smtClean="0"/>
                <a:t>או</a:t>
              </a:r>
              <a:r>
                <a:rPr lang="he-IL" dirty="0" smtClean="0"/>
                <a:t> הר אדוני/ ארי דה לוקה </a:t>
              </a:r>
              <a:endParaRPr lang="he-IL" dirty="0" smtClean="0"/>
            </a:p>
            <a:p>
              <a:endParaRPr lang="he-IL" sz="1500" dirty="0" smtClean="0"/>
            </a:p>
            <a:p>
              <a:r>
                <a:rPr lang="he-IL" sz="1500" dirty="0" smtClean="0"/>
                <a:t>*ספר </a:t>
              </a:r>
              <a:r>
                <a:rPr lang="he-IL" sz="1500" dirty="0" smtClean="0"/>
                <a:t>אחד לקריאה, אותו ייבחר </a:t>
              </a:r>
              <a:r>
                <a:rPr lang="he-IL" sz="1500" dirty="0" smtClean="0"/>
                <a:t>התלמיד.</a:t>
              </a:r>
              <a:endParaRPr lang="he-IL" sz="1500" dirty="0" smtClean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979712" y="1044025"/>
            <a:ext cx="54006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3200" b="1" dirty="0" smtClean="0">
                <a:solidFill>
                  <a:srgbClr val="0070C0"/>
                </a:solidFill>
              </a:rPr>
              <a:t>30% הערכה חלופית </a:t>
            </a:r>
            <a:r>
              <a:rPr lang="he-IL" sz="2000" b="1" dirty="0" smtClean="0">
                <a:solidFill>
                  <a:srgbClr val="0070C0"/>
                </a:solidFill>
              </a:rPr>
              <a:t>תוצרים בתלקיט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3563888" y="1412776"/>
            <a:ext cx="2520280" cy="720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כותרת 1"/>
          <p:cNvSpPr txBox="1">
            <a:spLocks/>
          </p:cNvSpPr>
          <p:nvPr/>
        </p:nvSpPr>
        <p:spPr>
          <a:xfrm>
            <a:off x="755576" y="260648"/>
            <a:ext cx="7772400" cy="36004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n-cs"/>
              </a:rPr>
              <a:t>שכבה י' תשפ"א</a:t>
            </a:r>
            <a:endParaRPr kumimoji="0" lang="he-IL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n-cs"/>
            </a:endParaRPr>
          </a:p>
        </p:txBody>
      </p:sp>
      <p:grpSp>
        <p:nvGrpSpPr>
          <p:cNvPr id="26" name="קבוצה 25"/>
          <p:cNvGrpSpPr/>
          <p:nvPr/>
        </p:nvGrpSpPr>
        <p:grpSpPr>
          <a:xfrm>
            <a:off x="1043608" y="1940639"/>
            <a:ext cx="7632848" cy="4080649"/>
            <a:chOff x="1043608" y="1940639"/>
            <a:chExt cx="7632848" cy="4080649"/>
          </a:xfrm>
        </p:grpSpPr>
        <p:sp>
          <p:nvSpPr>
            <p:cNvPr id="14" name="מלבן מעוגל 13"/>
            <p:cNvSpPr/>
            <p:nvPr/>
          </p:nvSpPr>
          <p:spPr>
            <a:xfrm>
              <a:off x="1043608" y="2636912"/>
              <a:ext cx="7272808" cy="3384376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he-IL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20072" y="1940639"/>
              <a:ext cx="3456384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/>
              <a:r>
                <a:rPr lang="he-IL" dirty="0" smtClean="0">
                  <a:solidFill>
                    <a:srgbClr val="FF0000"/>
                  </a:solidFill>
                </a:rPr>
                <a:t>סיפור קצר:</a:t>
              </a:r>
            </a:p>
            <a:p>
              <a:pPr algn="ctr"/>
              <a:r>
                <a:rPr lang="he-IL" dirty="0" smtClean="0"/>
                <a:t>צפירה/ אתגר קרת</a:t>
              </a:r>
            </a:p>
            <a:p>
              <a:pPr algn="ctr"/>
              <a:r>
                <a:rPr lang="he-IL" dirty="0" smtClean="0"/>
                <a:t>תפוחים מן המדבר/ סביון </a:t>
              </a:r>
              <a:r>
                <a:rPr lang="he-IL" dirty="0" err="1" smtClean="0"/>
                <a:t>ליברכט</a:t>
              </a:r>
              <a:endParaRPr lang="he-IL" dirty="0" smtClean="0"/>
            </a:p>
            <a:p>
              <a:pPr algn="ctr"/>
              <a:r>
                <a:rPr lang="he-IL" dirty="0" smtClean="0"/>
                <a:t>מולטי סיסטמס/ יואב </a:t>
              </a:r>
              <a:r>
                <a:rPr lang="he-IL" dirty="0" err="1" smtClean="0"/>
                <a:t>כ"ץ</a:t>
              </a:r>
              <a:endParaRPr lang="he-IL" dirty="0" smtClean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635896" y="4365104"/>
            <a:ext cx="3528392" cy="203132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>
                <a:solidFill>
                  <a:srgbClr val="FF0000"/>
                </a:solidFill>
              </a:rPr>
              <a:t>ספר </a:t>
            </a:r>
            <a:r>
              <a:rPr lang="he-IL" dirty="0" smtClean="0">
                <a:solidFill>
                  <a:srgbClr val="FF0000"/>
                </a:solidFill>
              </a:rPr>
              <a:t>קריאה </a:t>
            </a:r>
            <a:r>
              <a:rPr lang="he-IL" dirty="0" smtClean="0">
                <a:solidFill>
                  <a:srgbClr val="FF0000"/>
                </a:solidFill>
              </a:rPr>
              <a:t>(</a:t>
            </a:r>
            <a:r>
              <a:rPr lang="he-IL" dirty="0" smtClean="0">
                <a:solidFill>
                  <a:srgbClr val="FF0000"/>
                </a:solidFill>
              </a:rPr>
              <a:t> </a:t>
            </a:r>
            <a:r>
              <a:rPr lang="he-IL" dirty="0" smtClean="0">
                <a:solidFill>
                  <a:srgbClr val="FF0000"/>
                </a:solidFill>
              </a:rPr>
              <a:t>אחד </a:t>
            </a:r>
            <a:r>
              <a:rPr lang="he-IL" dirty="0" smtClean="0">
                <a:solidFill>
                  <a:srgbClr val="FF0000"/>
                </a:solidFill>
              </a:rPr>
              <a:t>לבחירה</a:t>
            </a:r>
            <a:r>
              <a:rPr lang="he-IL" dirty="0" smtClean="0">
                <a:solidFill>
                  <a:srgbClr val="FF0000"/>
                </a:solidFill>
              </a:rPr>
              <a:t>):</a:t>
            </a:r>
          </a:p>
          <a:p>
            <a:pPr algn="ctr"/>
            <a:r>
              <a:rPr lang="he-IL" dirty="0" smtClean="0"/>
              <a:t>חצוצרה בואדי/ סמי מיכאל</a:t>
            </a:r>
          </a:p>
          <a:p>
            <a:pPr algn="ctr"/>
            <a:r>
              <a:rPr lang="he-IL" b="1" dirty="0" smtClean="0"/>
              <a:t>או</a:t>
            </a:r>
            <a:r>
              <a:rPr lang="he-IL" dirty="0" smtClean="0"/>
              <a:t> כל החיים לפניו/ </a:t>
            </a:r>
            <a:r>
              <a:rPr lang="he-IL" dirty="0" err="1" smtClean="0"/>
              <a:t>אמיל</a:t>
            </a:r>
            <a:r>
              <a:rPr lang="he-IL" dirty="0" smtClean="0"/>
              <a:t> </a:t>
            </a:r>
            <a:r>
              <a:rPr lang="he-IL" dirty="0" err="1" smtClean="0"/>
              <a:t>אז'אר</a:t>
            </a:r>
            <a:endParaRPr lang="he-IL" dirty="0" smtClean="0"/>
          </a:p>
          <a:p>
            <a:pPr algn="ctr"/>
            <a:r>
              <a:rPr lang="he-IL" b="1" dirty="0" smtClean="0"/>
              <a:t>או </a:t>
            </a:r>
            <a:r>
              <a:rPr lang="he-IL" dirty="0" smtClean="0"/>
              <a:t>בעל זבוב/ ויליאם </a:t>
            </a:r>
            <a:r>
              <a:rPr lang="he-IL" dirty="0" err="1" smtClean="0"/>
              <a:t>גולדינג</a:t>
            </a:r>
            <a:endParaRPr lang="he-IL" dirty="0" smtClean="0"/>
          </a:p>
          <a:p>
            <a:pPr algn="ctr"/>
            <a:r>
              <a:rPr lang="he-IL" b="1" dirty="0" smtClean="0"/>
              <a:t>או</a:t>
            </a:r>
            <a:r>
              <a:rPr lang="he-IL" dirty="0" smtClean="0"/>
              <a:t> ללכת בדרכך/ </a:t>
            </a:r>
            <a:r>
              <a:rPr lang="he-IL" dirty="0" err="1" smtClean="0"/>
              <a:t>ג'וג'ו</a:t>
            </a:r>
            <a:r>
              <a:rPr lang="he-IL" dirty="0" smtClean="0"/>
              <a:t> </a:t>
            </a:r>
            <a:r>
              <a:rPr lang="he-IL" dirty="0" err="1" smtClean="0"/>
              <a:t>מויס</a:t>
            </a:r>
            <a:endParaRPr lang="he-IL" dirty="0" smtClean="0"/>
          </a:p>
          <a:p>
            <a:pPr algn="ctr"/>
            <a:r>
              <a:rPr lang="he-IL" b="1" dirty="0" smtClean="0"/>
              <a:t>או </a:t>
            </a:r>
            <a:r>
              <a:rPr lang="he-IL" dirty="0" err="1" smtClean="0"/>
              <a:t>התפסן</a:t>
            </a:r>
            <a:r>
              <a:rPr lang="he-IL" dirty="0" smtClean="0"/>
              <a:t> בשדה השיפון/ ג'.ד. </a:t>
            </a:r>
            <a:r>
              <a:rPr lang="he-IL" dirty="0" err="1" smtClean="0"/>
              <a:t>סלינג'ר</a:t>
            </a:r>
            <a:endParaRPr lang="he-IL" dirty="0" smtClean="0"/>
          </a:p>
          <a:p>
            <a:pPr algn="ctr"/>
            <a:r>
              <a:rPr lang="he-IL" b="1" dirty="0" smtClean="0"/>
              <a:t>או</a:t>
            </a:r>
            <a:r>
              <a:rPr lang="he-IL" dirty="0" smtClean="0"/>
              <a:t> הר אדוני/ ארי דה לוקה </a:t>
            </a:r>
            <a:endParaRPr lang="he-IL" dirty="0" smtClean="0">
              <a:solidFill>
                <a:srgbClr val="FF0000"/>
              </a:solidFill>
              <a:latin typeface="Guttman Yad-Brush" pitchFamily="2" charset="-79"/>
              <a:cs typeface="Guttman Yad-Brush" pitchFamily="2" charset="-79"/>
            </a:endParaRPr>
          </a:p>
        </p:txBody>
      </p:sp>
      <p:sp>
        <p:nvSpPr>
          <p:cNvPr id="18" name="אליפסה 17"/>
          <p:cNvSpPr/>
          <p:nvPr/>
        </p:nvSpPr>
        <p:spPr>
          <a:xfrm>
            <a:off x="5397526" y="1916832"/>
            <a:ext cx="3096344" cy="15121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1" name="קבוצה 20"/>
          <p:cNvGrpSpPr/>
          <p:nvPr/>
        </p:nvGrpSpPr>
        <p:grpSpPr>
          <a:xfrm>
            <a:off x="683568" y="2132856"/>
            <a:ext cx="3384376" cy="2304256"/>
            <a:chOff x="683568" y="1916832"/>
            <a:chExt cx="3384376" cy="2160240"/>
          </a:xfrm>
        </p:grpSpPr>
        <p:sp>
          <p:nvSpPr>
            <p:cNvPr id="17" name="TextBox 16"/>
            <p:cNvSpPr txBox="1"/>
            <p:nvPr/>
          </p:nvSpPr>
          <p:spPr>
            <a:xfrm>
              <a:off x="683568" y="2106722"/>
              <a:ext cx="3384376" cy="16446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/>
              <a:r>
                <a:rPr lang="he-IL" dirty="0" smtClean="0">
                  <a:solidFill>
                    <a:srgbClr val="FF0000"/>
                  </a:solidFill>
                </a:rPr>
                <a:t>שירה:</a:t>
              </a:r>
              <a:r>
                <a:rPr lang="en-US" dirty="0" smtClean="0">
                  <a:solidFill>
                    <a:srgbClr val="FF0000"/>
                  </a:solidFill>
                </a:rPr>
                <a:t> </a:t>
              </a:r>
              <a:r>
                <a:rPr lang="he-IL" dirty="0" err="1" smtClean="0">
                  <a:solidFill>
                    <a:srgbClr val="FF0000"/>
                  </a:solidFill>
                </a:rPr>
                <a:t>תימת</a:t>
              </a:r>
              <a:r>
                <a:rPr lang="he-IL" dirty="0" smtClean="0">
                  <a:solidFill>
                    <a:srgbClr val="FF0000"/>
                  </a:solidFill>
                </a:rPr>
                <a:t> האהבה:</a:t>
              </a:r>
            </a:p>
            <a:p>
              <a:pPr algn="ctr"/>
              <a:r>
                <a:rPr lang="he-IL" dirty="0" smtClean="0"/>
                <a:t>עטור מצחך/ אברהם חלפי</a:t>
              </a:r>
            </a:p>
            <a:p>
              <a:pPr algn="ctr"/>
              <a:r>
                <a:rPr lang="he-IL" dirty="0" smtClean="0"/>
                <a:t>כאשר היית פה/ זלדה</a:t>
              </a:r>
            </a:p>
            <a:p>
              <a:pPr algn="ctr"/>
              <a:r>
                <a:rPr lang="he-IL" dirty="0" err="1" smtClean="0"/>
                <a:t>כשצלצת</a:t>
              </a:r>
              <a:r>
                <a:rPr lang="he-IL" dirty="0" smtClean="0"/>
                <a:t> רעד קולך/ נתן זך</a:t>
              </a:r>
            </a:p>
            <a:p>
              <a:pPr algn="ctr"/>
              <a:r>
                <a:rPr lang="he-IL" dirty="0" smtClean="0"/>
                <a:t>שיר לאוהבים הנבונים/ נתן זך</a:t>
              </a:r>
            </a:p>
            <a:p>
              <a:pPr algn="ctr"/>
              <a:r>
                <a:rPr lang="he-IL" dirty="0" smtClean="0"/>
                <a:t>בעיות אישיות/ דוד אבידן</a:t>
              </a:r>
            </a:p>
          </p:txBody>
        </p:sp>
        <p:sp>
          <p:nvSpPr>
            <p:cNvPr id="19" name="אליפסה 18"/>
            <p:cNvSpPr/>
            <p:nvPr/>
          </p:nvSpPr>
          <p:spPr>
            <a:xfrm>
              <a:off x="827584" y="1916832"/>
              <a:ext cx="3168352" cy="216024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22" name="אליפסה 21"/>
          <p:cNvSpPr/>
          <p:nvPr/>
        </p:nvSpPr>
        <p:spPr>
          <a:xfrm>
            <a:off x="3419872" y="4149080"/>
            <a:ext cx="3960440" cy="24482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0" name="מלבן 29"/>
          <p:cNvSpPr/>
          <p:nvPr/>
        </p:nvSpPr>
        <p:spPr>
          <a:xfrm>
            <a:off x="5004048" y="1988840"/>
            <a:ext cx="180020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b="1" dirty="0"/>
          </a:p>
        </p:txBody>
      </p:sp>
      <p:sp>
        <p:nvSpPr>
          <p:cNvPr id="31" name="TextBox 30"/>
          <p:cNvSpPr txBox="1"/>
          <p:nvPr/>
        </p:nvSpPr>
        <p:spPr>
          <a:xfrm rot="21013080">
            <a:off x="4804743" y="1797394"/>
            <a:ext cx="2016224" cy="36933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rgbClr val="00B050"/>
                </a:solidFill>
              </a:rPr>
              <a:t>עבודה 1 מחצית א'</a:t>
            </a:r>
            <a:endParaRPr lang="he-IL" b="1" dirty="0">
              <a:solidFill>
                <a:srgbClr val="00B05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21013080">
            <a:off x="700285" y="1941409"/>
            <a:ext cx="2016224" cy="36933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rgbClr val="00B050"/>
                </a:solidFill>
              </a:rPr>
              <a:t>עבודה 2 מחצית א'</a:t>
            </a:r>
            <a:endParaRPr lang="he-IL" b="1" dirty="0">
              <a:solidFill>
                <a:srgbClr val="00B05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 rot="21013080">
            <a:off x="4084663" y="3971194"/>
            <a:ext cx="2016224" cy="36933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rgbClr val="00B050"/>
                </a:solidFill>
              </a:rPr>
              <a:t>עבודה 3 מחצית ב'</a:t>
            </a:r>
            <a:endParaRPr lang="he-IL" b="1" dirty="0">
              <a:solidFill>
                <a:srgbClr val="00B05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7544" y="4941168"/>
            <a:ext cx="2304256" cy="1015663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000" b="1" dirty="0" smtClean="0">
                <a:solidFill>
                  <a:srgbClr val="00B050"/>
                </a:solidFill>
              </a:rPr>
              <a:t>כל אחת מהעבודות מהווה 10% מכלל ציון הערכה </a:t>
            </a:r>
            <a:r>
              <a:rPr lang="he-IL" sz="2000" b="1" dirty="0" smtClean="0">
                <a:solidFill>
                  <a:srgbClr val="00B050"/>
                </a:solidFill>
              </a:rPr>
              <a:t>חלופית</a:t>
            </a:r>
            <a:endParaRPr lang="he-IL" sz="2000" b="1" dirty="0" smtClean="0">
              <a:solidFill>
                <a:srgbClr val="00B05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051720" y="764704"/>
            <a:ext cx="54006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3200" b="1" dirty="0" smtClean="0">
                <a:solidFill>
                  <a:srgbClr val="0070C0"/>
                </a:solidFill>
              </a:rPr>
              <a:t>30% הערכה חלופית </a:t>
            </a:r>
            <a:r>
              <a:rPr lang="he-IL" sz="2000" b="1" dirty="0" smtClean="0">
                <a:solidFill>
                  <a:srgbClr val="0070C0"/>
                </a:solidFill>
              </a:rPr>
              <a:t>תוצרים בתלקיט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3563888" y="1412776"/>
            <a:ext cx="2520280" cy="720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כותרת 1"/>
          <p:cNvSpPr txBox="1">
            <a:spLocks/>
          </p:cNvSpPr>
          <p:nvPr/>
        </p:nvSpPr>
        <p:spPr>
          <a:xfrm>
            <a:off x="755576" y="260648"/>
            <a:ext cx="7772400" cy="36004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n-cs"/>
              </a:rPr>
              <a:t>שכבה י' תשפ"א</a:t>
            </a:r>
            <a:endParaRPr kumimoji="0" lang="he-IL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n-cs"/>
            </a:endParaRPr>
          </a:p>
        </p:txBody>
      </p:sp>
      <p:sp>
        <p:nvSpPr>
          <p:cNvPr id="30" name="מלבן 29"/>
          <p:cNvSpPr/>
          <p:nvPr/>
        </p:nvSpPr>
        <p:spPr>
          <a:xfrm>
            <a:off x="5004048" y="1988840"/>
            <a:ext cx="180020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b="1" dirty="0"/>
          </a:p>
        </p:txBody>
      </p:sp>
      <p:sp>
        <p:nvSpPr>
          <p:cNvPr id="20" name="כותרת משנה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6400800" cy="576064"/>
          </a:xfrm>
        </p:spPr>
        <p:txBody>
          <a:bodyPr>
            <a:normAutofit lnSpcReduction="10000"/>
          </a:bodyPr>
          <a:lstStyle/>
          <a:p>
            <a:r>
              <a:rPr lang="he-IL" b="1" dirty="0" smtClean="0">
                <a:solidFill>
                  <a:srgbClr val="FF0000"/>
                </a:solidFill>
              </a:rPr>
              <a:t>הרכב ציון </a:t>
            </a:r>
            <a:r>
              <a:rPr lang="he-IL" b="1" dirty="0" smtClean="0">
                <a:solidFill>
                  <a:srgbClr val="FF0000"/>
                </a:solidFill>
              </a:rPr>
              <a:t>מחצית א</a:t>
            </a:r>
            <a:r>
              <a:rPr lang="he-IL" b="1" dirty="0" smtClean="0">
                <a:solidFill>
                  <a:srgbClr val="FF0000"/>
                </a:solidFill>
              </a:rPr>
              <a:t>'</a:t>
            </a:r>
            <a:endParaRPr lang="he-IL" b="1" dirty="0">
              <a:solidFill>
                <a:srgbClr val="FF0000"/>
              </a:solidFill>
            </a:endParaRPr>
          </a:p>
        </p:txBody>
      </p:sp>
      <p:graphicFrame>
        <p:nvGraphicFramePr>
          <p:cNvPr id="29" name="טבלה 28"/>
          <p:cNvGraphicFramePr>
            <a:graphicFrameLocks noGrp="1"/>
          </p:cNvGraphicFramePr>
          <p:nvPr/>
        </p:nvGraphicFramePr>
        <p:xfrm>
          <a:off x="899592" y="1916831"/>
          <a:ext cx="7056784" cy="4270790"/>
        </p:xfrm>
        <a:graphic>
          <a:graphicData uri="http://schemas.openxmlformats.org/drawingml/2006/table">
            <a:tbl>
              <a:tblPr rtl="1" firstRow="1" bandRow="1">
                <a:tableStyleId>{69CF1AB2-1976-4502-BF36-3FF5EA218861}</a:tableStyleId>
              </a:tblPr>
              <a:tblGrid>
                <a:gridCol w="2352261"/>
                <a:gridCol w="941118"/>
                <a:gridCol w="3763405"/>
              </a:tblGrid>
              <a:tr h="936105">
                <a:tc>
                  <a:txBody>
                    <a:bodyPr/>
                    <a:lstStyle/>
                    <a:p>
                      <a:pPr rtl="1"/>
                      <a:r>
                        <a:rPr lang="he-IL" b="0" dirty="0" smtClean="0"/>
                        <a:t>נוכחות מלאה בשיעורים</a:t>
                      </a:r>
                      <a:endParaRPr lang="he-I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b="0" dirty="0" smtClean="0"/>
                        <a:t>10%</a:t>
                      </a:r>
                      <a:endParaRPr lang="he-IL" b="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/>
                      <a:r>
                        <a:rPr lang="he-IL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בשיעורים</a:t>
                      </a:r>
                      <a:r>
                        <a:rPr lang="he-IL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e-IL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המתקיימים בכיתה, </a:t>
                      </a:r>
                    </a:p>
                    <a:p>
                      <a:pPr algn="r" rtl="1"/>
                      <a:r>
                        <a:rPr lang="he-IL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בשיעורים סינכרוניים</a:t>
                      </a:r>
                      <a:r>
                        <a:rPr lang="he-IL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he-IL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בכיתה המקוונת, דרך המשוב או בזום, מצלמה פתוחה) </a:t>
                      </a:r>
                    </a:p>
                    <a:p>
                      <a:pPr algn="r" rtl="1"/>
                      <a:r>
                        <a:rPr lang="he-IL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ובשיעורים א-סינכרוניים (למידה עצמאית בבית). </a:t>
                      </a:r>
                      <a:endParaRPr lang="he-IL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231565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רפלקציה</a:t>
                      </a:r>
                      <a:r>
                        <a:rPr lang="he-IL" baseline="0" dirty="0" smtClean="0"/>
                        <a:t> בשיעורים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10%</a:t>
                      </a:r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b="0" dirty="0" smtClean="0"/>
                    </a:p>
                  </a:txBody>
                  <a:tcPr/>
                </a:tc>
              </a:tr>
              <a:tr h="712651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עבודת הגשה 1:</a:t>
                      </a:r>
                    </a:p>
                    <a:p>
                      <a:pPr algn="ctr" rtl="1"/>
                      <a:r>
                        <a:rPr lang="he-IL" dirty="0" smtClean="0"/>
                        <a:t>             סיפור קצר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40%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העבודה תשווה</a:t>
                      </a:r>
                      <a:r>
                        <a:rPr lang="he-IL" baseline="0" dirty="0" smtClean="0"/>
                        <a:t> בין היצירות ותבחן היבטים שונים המאפיינים את ז'אנר הסיפור הקצר.</a:t>
                      </a:r>
                      <a:endParaRPr lang="he-IL" dirty="0"/>
                    </a:p>
                  </a:txBody>
                  <a:tcPr/>
                </a:tc>
              </a:tr>
              <a:tr h="493443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עבודת הגשה 2:</a:t>
                      </a:r>
                    </a:p>
                    <a:p>
                      <a:pPr algn="ctr" rtl="1"/>
                      <a:r>
                        <a:rPr lang="he-IL" dirty="0" smtClean="0"/>
                        <a:t>      שירה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dirty="0" smtClean="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התלמידים</a:t>
                      </a:r>
                      <a:r>
                        <a:rPr lang="he-IL" baseline="0" dirty="0" smtClean="0"/>
                        <a:t> ייבחרו שיר שלא נלמד ושייך </a:t>
                      </a:r>
                      <a:r>
                        <a:rPr lang="he-IL" baseline="0" dirty="0" err="1" smtClean="0"/>
                        <a:t>לתימת</a:t>
                      </a:r>
                      <a:r>
                        <a:rPr lang="he-IL" baseline="0" dirty="0" smtClean="0"/>
                        <a:t> האהבה, יחקרו וינתחו אותו בהתאם למאפייני השירה כפי שיילמדו בכיתה. </a:t>
                      </a:r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412</Words>
  <Application>Microsoft Office PowerPoint</Application>
  <PresentationFormat>‫הצגה על המסך (4:3)</PresentationFormat>
  <Paragraphs>74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ערכת נושא Office</vt:lpstr>
      <vt:lpstr>שקופית 1</vt:lpstr>
      <vt:lpstr>שקופית 2</vt:lpstr>
      <vt:lpstr>שקופית 3</vt:lpstr>
      <vt:lpstr>שקופית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ספרות תשף</dc:title>
  <dc:creator>צור</dc:creator>
  <cp:lastModifiedBy>צור</cp:lastModifiedBy>
  <cp:revision>77</cp:revision>
  <dcterms:created xsi:type="dcterms:W3CDTF">2019-09-03T02:15:38Z</dcterms:created>
  <dcterms:modified xsi:type="dcterms:W3CDTF">2020-09-03T03:26:23Z</dcterms:modified>
</cp:coreProperties>
</file>